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3" d="100"/>
          <a:sy n="63" d="100"/>
        </p:scale>
        <p:origin x="732" y="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6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8" y="2404534"/>
            <a:ext cx="7766937" cy="1646302"/>
          </a:xfrm>
        </p:spPr>
        <p:txBody>
          <a:bodyPr anchor="b">
            <a:noAutofit/>
          </a:bodyPr>
          <a:lstStyle>
            <a:lvl1pPr algn="r">
              <a:defRPr sz="5401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8" y="4050835"/>
            <a:ext cx="7766937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88F1-3F7D-47EF-BC79-181FC2EBABCA}" type="datetimeFigureOut">
              <a:rPr lang="fr-FR" smtClean="0"/>
              <a:t>22/08/2022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30D5B-EBFA-4C03-850B-066830FBAF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5330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12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2pPr>
            <a:lvl3pPr marL="9144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34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4pPr>
            <a:lvl5pPr marL="1828846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5pPr>
            <a:lvl6pPr marL="2286057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6pPr>
            <a:lvl7pPr marL="2743268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7pPr>
            <a:lvl8pPr marL="3200480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8pPr>
            <a:lvl9pPr marL="3657692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88F1-3F7D-47EF-BC79-181FC2EBABCA}" type="datetimeFigureOut">
              <a:rPr lang="fr-FR" smtClean="0"/>
              <a:t>22/08/2022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30D5B-EBFA-4C03-850B-066830FBAF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1336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42" y="3632201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12" indent="0">
              <a:buFontTx/>
              <a:buNone/>
              <a:defRPr/>
            </a:lvl2pPr>
            <a:lvl3pPr marL="914423" indent="0">
              <a:buFontTx/>
              <a:buNone/>
              <a:defRPr/>
            </a:lvl3pPr>
            <a:lvl4pPr marL="1371634" indent="0">
              <a:buFontTx/>
              <a:buNone/>
              <a:defRPr/>
            </a:lvl4pPr>
            <a:lvl5pPr marL="1828846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12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2pPr>
            <a:lvl3pPr marL="9144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34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4pPr>
            <a:lvl5pPr marL="1828846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5pPr>
            <a:lvl6pPr marL="2286057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6pPr>
            <a:lvl7pPr marL="2743268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7pPr>
            <a:lvl8pPr marL="3200480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8pPr>
            <a:lvl9pPr marL="3657692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88F1-3F7D-47EF-BC79-181FC2EBABCA}" type="datetimeFigureOut">
              <a:rPr lang="fr-FR" smtClean="0"/>
              <a:t>22/08/2022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30D5B-EBFA-4C03-850B-066830FBAFED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1" rIns="91440" bIns="45721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2" y="2886556"/>
            <a:ext cx="609600" cy="584776"/>
          </a:xfrm>
          <a:prstGeom prst="rect">
            <a:avLst/>
          </a:prstGeom>
        </p:spPr>
        <p:txBody>
          <a:bodyPr vert="horz" lIns="91440" tIns="45721" rIns="91440" bIns="45721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1801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841362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12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2pPr>
            <a:lvl3pPr marL="9144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34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4pPr>
            <a:lvl5pPr marL="1828846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5pPr>
            <a:lvl6pPr marL="2286057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6pPr>
            <a:lvl7pPr marL="2743268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7pPr>
            <a:lvl8pPr marL="3200480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8pPr>
            <a:lvl9pPr marL="3657692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88F1-3F7D-47EF-BC79-181FC2EBABCA}" type="datetimeFigureOut">
              <a:rPr lang="fr-FR" smtClean="0"/>
              <a:t>22/08/2022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30D5B-EBFA-4C03-850B-066830FBAF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41362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4" y="4013201"/>
            <a:ext cx="8596668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12" indent="0">
              <a:buFontTx/>
              <a:buNone/>
              <a:defRPr/>
            </a:lvl2pPr>
            <a:lvl3pPr marL="914423" indent="0">
              <a:buFontTx/>
              <a:buNone/>
              <a:defRPr/>
            </a:lvl3pPr>
            <a:lvl4pPr marL="1371634" indent="0">
              <a:buFontTx/>
              <a:buNone/>
              <a:defRPr/>
            </a:lvl4pPr>
            <a:lvl5pPr marL="1828846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12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2pPr>
            <a:lvl3pPr marL="9144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34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4pPr>
            <a:lvl5pPr marL="1828846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5pPr>
            <a:lvl6pPr marL="2286057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6pPr>
            <a:lvl7pPr marL="2743268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7pPr>
            <a:lvl8pPr marL="3200480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8pPr>
            <a:lvl9pPr marL="3657692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88F1-3F7D-47EF-BC79-181FC2EBABCA}" type="datetimeFigureOut">
              <a:rPr lang="fr-FR" smtClean="0"/>
              <a:t>22/08/2022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30D5B-EBFA-4C03-850B-066830FBAFED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1" rIns="91440" bIns="45721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2" y="2886556"/>
            <a:ext cx="609600" cy="584776"/>
          </a:xfrm>
          <a:prstGeom prst="rect">
            <a:avLst/>
          </a:prstGeom>
        </p:spPr>
        <p:txBody>
          <a:bodyPr vert="horz" lIns="91440" tIns="45721" rIns="91440" bIns="45721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133202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4" y="4013201"/>
            <a:ext cx="8596668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12" indent="0">
              <a:buFontTx/>
              <a:buNone/>
              <a:defRPr/>
            </a:lvl2pPr>
            <a:lvl3pPr marL="914423" indent="0">
              <a:buFontTx/>
              <a:buNone/>
              <a:defRPr/>
            </a:lvl3pPr>
            <a:lvl4pPr marL="1371634" indent="0">
              <a:buFontTx/>
              <a:buNone/>
              <a:defRPr/>
            </a:lvl4pPr>
            <a:lvl5pPr marL="1828846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12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2pPr>
            <a:lvl3pPr marL="9144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34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4pPr>
            <a:lvl5pPr marL="1828846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5pPr>
            <a:lvl6pPr marL="2286057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6pPr>
            <a:lvl7pPr marL="2743268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7pPr>
            <a:lvl8pPr marL="3200480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8pPr>
            <a:lvl9pPr marL="3657692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88F1-3F7D-47EF-BC79-181FC2EBABCA}" type="datetimeFigureOut">
              <a:rPr lang="fr-FR" smtClean="0"/>
              <a:t>22/08/2022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30D5B-EBFA-4C03-850B-066830FBAF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78959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88F1-3F7D-47EF-BC79-181FC2EBABCA}" type="datetimeFigureOut">
              <a:rPr lang="fr-FR" smtClean="0"/>
              <a:t>22/08/2022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30D5B-EBFA-4C03-850B-066830FBAF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971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601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49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88F1-3F7D-47EF-BC79-181FC2EBABCA}" type="datetimeFigureOut">
              <a:rPr lang="fr-FR" smtClean="0"/>
              <a:t>22/08/2022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30D5B-EBFA-4C03-850B-066830FBAF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428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88F1-3F7D-47EF-BC79-181FC2EBABCA}" type="datetimeFigureOut">
              <a:rPr lang="fr-FR" smtClean="0"/>
              <a:t>22/08/2022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30D5B-EBFA-4C03-850B-066830FBAF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2917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9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12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2pPr>
            <a:lvl3pPr marL="9144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34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4pPr>
            <a:lvl5pPr marL="1828846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5pPr>
            <a:lvl6pPr marL="2286057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6pPr>
            <a:lvl7pPr marL="2743268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7pPr>
            <a:lvl8pPr marL="3200480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8pPr>
            <a:lvl9pPr marL="3657692" indent="0">
              <a:buNone/>
              <a:defRPr sz="14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88F1-3F7D-47EF-BC79-181FC2EBABCA}" type="datetimeFigureOut">
              <a:rPr lang="fr-FR" smtClean="0"/>
              <a:t>22/08/2022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30D5B-EBFA-4C03-850B-066830FBAF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1305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160589"/>
            <a:ext cx="4184036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2" y="2160591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88F1-3F7D-47EF-BC79-181FC2EBABCA}" type="datetimeFigureOut">
              <a:rPr lang="fr-FR" smtClean="0"/>
              <a:t>22/08/2022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30D5B-EBFA-4C03-850B-066830FBAF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8182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9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12" indent="0">
              <a:buNone/>
              <a:defRPr sz="2000" b="1"/>
            </a:lvl2pPr>
            <a:lvl3pPr marL="914423" indent="0">
              <a:buNone/>
              <a:defRPr sz="1801" b="1"/>
            </a:lvl3pPr>
            <a:lvl4pPr marL="1371634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8" indent="0">
              <a:buNone/>
              <a:defRPr sz="1600" b="1"/>
            </a:lvl7pPr>
            <a:lvl8pPr marL="3200480" indent="0">
              <a:buNone/>
              <a:defRPr sz="1600" b="1"/>
            </a:lvl8pPr>
            <a:lvl9pPr marL="3657692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9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4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12" indent="0">
              <a:buNone/>
              <a:defRPr sz="2000" b="1"/>
            </a:lvl2pPr>
            <a:lvl3pPr marL="914423" indent="0">
              <a:buNone/>
              <a:defRPr sz="1801" b="1"/>
            </a:lvl3pPr>
            <a:lvl4pPr marL="1371634" indent="0">
              <a:buNone/>
              <a:defRPr sz="1600" b="1"/>
            </a:lvl4pPr>
            <a:lvl5pPr marL="1828846" indent="0">
              <a:buNone/>
              <a:defRPr sz="1600" b="1"/>
            </a:lvl5pPr>
            <a:lvl6pPr marL="2286057" indent="0">
              <a:buNone/>
              <a:defRPr sz="1600" b="1"/>
            </a:lvl6pPr>
            <a:lvl7pPr marL="2743268" indent="0">
              <a:buNone/>
              <a:defRPr sz="1600" b="1"/>
            </a:lvl7pPr>
            <a:lvl8pPr marL="3200480" indent="0">
              <a:buNone/>
              <a:defRPr sz="1600" b="1"/>
            </a:lvl8pPr>
            <a:lvl9pPr marL="3657692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8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88F1-3F7D-47EF-BC79-181FC2EBABCA}" type="datetimeFigureOut">
              <a:rPr lang="fr-FR" smtClean="0"/>
              <a:t>22/08/2022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30D5B-EBFA-4C03-850B-066830FBAF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5802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88F1-3F7D-47EF-BC79-181FC2EBABCA}" type="datetimeFigureOut">
              <a:rPr lang="fr-FR" smtClean="0"/>
              <a:t>22/08/2022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30D5B-EBFA-4C03-850B-066830FBAF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2375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88F1-3F7D-47EF-BC79-181FC2EBABCA}" type="datetimeFigureOut">
              <a:rPr lang="fr-FR" smtClean="0"/>
              <a:t>22/08/2022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30D5B-EBFA-4C03-850B-066830FBAF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5038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5" y="514926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3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1"/>
            </a:lvl1pPr>
            <a:lvl2pPr marL="457075" indent="0">
              <a:buNone/>
              <a:defRPr sz="1401"/>
            </a:lvl2pPr>
            <a:lvl3pPr marL="914150" indent="0">
              <a:buNone/>
              <a:defRPr sz="1200"/>
            </a:lvl3pPr>
            <a:lvl4pPr marL="1371223" indent="0">
              <a:buNone/>
              <a:defRPr sz="1001"/>
            </a:lvl4pPr>
            <a:lvl5pPr marL="1828297" indent="0">
              <a:buNone/>
              <a:defRPr sz="1001"/>
            </a:lvl5pPr>
            <a:lvl6pPr marL="2285371" indent="0">
              <a:buNone/>
              <a:defRPr sz="1001"/>
            </a:lvl6pPr>
            <a:lvl7pPr marL="2742445" indent="0">
              <a:buNone/>
              <a:defRPr sz="1001"/>
            </a:lvl7pPr>
            <a:lvl8pPr marL="3199520" indent="0">
              <a:buNone/>
              <a:defRPr sz="1001"/>
            </a:lvl8pPr>
            <a:lvl9pPr marL="3656595" indent="0">
              <a:buNone/>
              <a:defRPr sz="100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88F1-3F7D-47EF-BC79-181FC2EBABCA}" type="datetimeFigureOut">
              <a:rPr lang="fr-FR" smtClean="0"/>
              <a:t>22/08/2022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30D5B-EBFA-4C03-850B-066830FBAF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4157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8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12" indent="0">
              <a:buNone/>
              <a:defRPr sz="1600"/>
            </a:lvl2pPr>
            <a:lvl3pPr marL="914423" indent="0">
              <a:buNone/>
              <a:defRPr sz="1600"/>
            </a:lvl3pPr>
            <a:lvl4pPr marL="1371634" indent="0">
              <a:buNone/>
              <a:defRPr sz="1600"/>
            </a:lvl4pPr>
            <a:lvl5pPr marL="1828846" indent="0">
              <a:buNone/>
              <a:defRPr sz="1600"/>
            </a:lvl5pPr>
            <a:lvl6pPr marL="2286057" indent="0">
              <a:buNone/>
              <a:defRPr sz="1600"/>
            </a:lvl6pPr>
            <a:lvl7pPr marL="2743268" indent="0">
              <a:buNone/>
              <a:defRPr sz="1600"/>
            </a:lvl7pPr>
            <a:lvl8pPr marL="3200480" indent="0">
              <a:buNone/>
              <a:defRPr sz="1600"/>
            </a:lvl8pPr>
            <a:lvl9pPr marL="3657692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8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12" indent="0">
              <a:buNone/>
              <a:defRPr sz="1200"/>
            </a:lvl2pPr>
            <a:lvl3pPr marL="914423" indent="0">
              <a:buNone/>
              <a:defRPr sz="1001"/>
            </a:lvl3pPr>
            <a:lvl4pPr marL="1371634" indent="0">
              <a:buNone/>
              <a:defRPr sz="900"/>
            </a:lvl4pPr>
            <a:lvl5pPr marL="1828846" indent="0">
              <a:buNone/>
              <a:defRPr sz="900"/>
            </a:lvl5pPr>
            <a:lvl6pPr marL="2286057" indent="0">
              <a:buNone/>
              <a:defRPr sz="900"/>
            </a:lvl6pPr>
            <a:lvl7pPr marL="2743268" indent="0">
              <a:buNone/>
              <a:defRPr sz="900"/>
            </a:lvl7pPr>
            <a:lvl8pPr marL="3200480" indent="0">
              <a:buNone/>
              <a:defRPr sz="900"/>
            </a:lvl8pPr>
            <a:lvl9pPr marL="3657692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288F1-3F7D-47EF-BC79-181FC2EBABCA}" type="datetimeFigureOut">
              <a:rPr lang="fr-FR" smtClean="0"/>
              <a:t>22/08/2022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30D5B-EBFA-4C03-850B-066830FBAF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4659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6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91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2" y="6041364"/>
            <a:ext cx="9119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288F1-3F7D-47EF-BC79-181FC2EBABCA}" type="datetimeFigureOut">
              <a:rPr lang="fr-FR" smtClean="0"/>
              <a:t>22/08/2022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4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4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9830D5B-EBFA-4C03-850B-066830FBAFE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7208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12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8" indent="-342908" algn="l" defTabSz="457212" rtl="0" eaLnBrk="1" latinLnBrk="0" hangingPunct="1">
        <a:spcBef>
          <a:spcPts val="1001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69" indent="-285757" algn="l" defTabSz="457212" rtl="0" eaLnBrk="1" latinLnBrk="0" hangingPunct="1">
        <a:spcBef>
          <a:spcPts val="1001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29" indent="-228607" algn="l" defTabSz="457212" rtl="0" eaLnBrk="1" latinLnBrk="0" hangingPunct="1">
        <a:spcBef>
          <a:spcPts val="1001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41" indent="-228607" algn="l" defTabSz="457212" rtl="0" eaLnBrk="1" latinLnBrk="0" hangingPunct="1">
        <a:spcBef>
          <a:spcPts val="1001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53" indent="-228607" algn="l" defTabSz="457212" rtl="0" eaLnBrk="1" latinLnBrk="0" hangingPunct="1">
        <a:spcBef>
          <a:spcPts val="1001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64" indent="-228607" algn="l" defTabSz="457212" rtl="0" eaLnBrk="1" latinLnBrk="0" hangingPunct="1">
        <a:spcBef>
          <a:spcPts val="1001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75" indent="-228607" algn="l" defTabSz="457212" rtl="0" eaLnBrk="1" latinLnBrk="0" hangingPunct="1">
        <a:spcBef>
          <a:spcPts val="1001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87" indent="-228607" algn="l" defTabSz="457212" rtl="0" eaLnBrk="1" latinLnBrk="0" hangingPunct="1">
        <a:spcBef>
          <a:spcPts val="1001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97" indent="-228607" algn="l" defTabSz="457212" rtl="0" eaLnBrk="1" latinLnBrk="0" hangingPunct="1">
        <a:spcBef>
          <a:spcPts val="1001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1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45721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45721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45721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6" algn="l" defTabSz="45721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45721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8" algn="l" defTabSz="45721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45721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2" algn="l" defTabSz="457212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texte, clipart&#10;&#10;Description générée automatiquement">
            <a:extLst>
              <a:ext uri="{FF2B5EF4-FFF2-40B4-BE49-F238E27FC236}">
                <a16:creationId xmlns:a16="http://schemas.microsoft.com/office/drawing/2014/main" id="{B360C03A-8BE7-1447-779A-0272B47BAD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861" y="162607"/>
            <a:ext cx="1941964" cy="1197625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E5684F81-DEAF-2FA7-089C-ACA578280884}"/>
              </a:ext>
            </a:extLst>
          </p:cNvPr>
          <p:cNvSpPr txBox="1"/>
          <p:nvPr/>
        </p:nvSpPr>
        <p:spPr>
          <a:xfrm>
            <a:off x="3388362" y="212199"/>
            <a:ext cx="6019798" cy="1091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Vérificateur EPI chutes de hauteur </a:t>
            </a:r>
            <a:r>
              <a:rPr lang="fr-FR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(Classe 2 et 3)</a:t>
            </a:r>
          </a:p>
          <a:p>
            <a:endParaRPr lang="fr-FR" sz="8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fr-FR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Durée</a:t>
            </a:r>
            <a:r>
              <a:rPr lang="fr-FR" sz="8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fr-FR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Initial / Recyclage (1 jour – 7h)</a:t>
            </a:r>
          </a:p>
          <a:p>
            <a:endParaRPr lang="fr-FR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Lieu : France – DOM/TOM et International</a:t>
            </a:r>
            <a:endParaRPr lang="fr-FR" sz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9DE534D-53E7-5865-3F65-FEECA5BCD4FE}"/>
              </a:ext>
            </a:extLst>
          </p:cNvPr>
          <p:cNvSpPr txBox="1"/>
          <p:nvPr/>
        </p:nvSpPr>
        <p:spPr>
          <a:xfrm>
            <a:off x="980442" y="4832868"/>
            <a:ext cx="6405878" cy="1935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</a:t>
            </a:r>
            <a:r>
              <a:rPr lang="fr-FR" sz="1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: Tous publics </a:t>
            </a:r>
            <a:endParaRPr lang="fr-F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Prérequis</a:t>
            </a:r>
            <a:r>
              <a:rPr lang="fr-FR" sz="1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: Être majeur + Savoir lire et écrire + Aptitude médicale</a:t>
            </a:r>
            <a:endParaRPr lang="fr-F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Moyens pédagogiques</a:t>
            </a:r>
            <a:r>
              <a:rPr lang="fr-FR" sz="1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: </a:t>
            </a:r>
            <a:endParaRPr lang="fr-F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Photos, vidéos, schémas situations professionnelles et cas pratiques </a:t>
            </a:r>
            <a:endParaRPr lang="fr-F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Equipements de Protection Individuelle et Collective + Partage d’expérience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Méthode d’évaluation </a:t>
            </a:r>
            <a:r>
              <a:rPr lang="fr-FR" sz="1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fr-F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Evaluation pré-formative + QCM (40 questions) + Test de contrôle des EPI</a:t>
            </a:r>
            <a:endParaRPr lang="fr-F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B7118BA8-2D4A-A4C7-FFAC-479ABEEF595B}"/>
              </a:ext>
            </a:extLst>
          </p:cNvPr>
          <p:cNvSpPr txBox="1"/>
          <p:nvPr/>
        </p:nvSpPr>
        <p:spPr>
          <a:xfrm>
            <a:off x="980442" y="1558730"/>
            <a:ext cx="5486400" cy="25271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200" u="sng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OBJECTIFS OPERATIONNELS</a:t>
            </a:r>
            <a:endParaRPr lang="fr-FR" sz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00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Connaître la législation en matière de vérification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00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Savoir vérifier les EPI contre les chutes de hauteur dans les règles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00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Reconnaître le matériel défectueux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00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Connaître les normes du matériel et tenir le registre de sécurité à jour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00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Organiser la vérification des EPI de l’entreprise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00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Lire et comprendre les notices d’utilisation des EPI Chutes de hauteur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00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Déterminer la responsabilité du vérificateur périodique,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00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Déterminer la responsabilité de l'utilisateur, de l'employeur, du fabricant.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69EB5682-DE2D-C6D7-D67E-854EAD170348}"/>
              </a:ext>
            </a:extLst>
          </p:cNvPr>
          <p:cNvSpPr txBox="1"/>
          <p:nvPr/>
        </p:nvSpPr>
        <p:spPr>
          <a:xfrm>
            <a:off x="9768840" y="162607"/>
            <a:ext cx="2387600" cy="1208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00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Effectifs/session : 2 à 8 personnes</a:t>
            </a:r>
            <a:endParaRPr lang="fr-FR" sz="100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00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Lieux : Plateaux HTC / Site client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00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Préconisation de Recyclage : 3 ans </a:t>
            </a:r>
            <a:endParaRPr lang="fr-FR" sz="100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1801" dirty="0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55B14076-E07D-20F1-3366-B9EFD1469B76}"/>
              </a:ext>
            </a:extLst>
          </p:cNvPr>
          <p:cNvSpPr txBox="1"/>
          <p:nvPr/>
        </p:nvSpPr>
        <p:spPr>
          <a:xfrm>
            <a:off x="5523850" y="1558730"/>
            <a:ext cx="4739640" cy="33662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200" u="sng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PROGRAMME DE FORMATION </a:t>
            </a:r>
            <a:endParaRPr lang="fr-FR" sz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00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Généralités sur les EPI chutes de hauteur 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00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Réglementation sur les vérifications des EPI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00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Responsabilité du vérificateur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00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Trouver er Identifier les caractéristiques techniques des EPI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00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Vérifier la correspondance entre protection et risque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00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Contrôler l’état des équipements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00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Découvrir les normes et les recommandations des fabricants,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00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Connaître les préconisations des fabricants pour une durée de vie optimale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00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Remplir une fiche de suivi de contrôle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00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Compléter le Registre générale interne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00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Exploitation des résultats et actions correctives…..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2CE4993A-7C36-346F-CFC5-7CC48E8434E4}"/>
              </a:ext>
            </a:extLst>
          </p:cNvPr>
          <p:cNvSpPr txBox="1"/>
          <p:nvPr/>
        </p:nvSpPr>
        <p:spPr>
          <a:xfrm>
            <a:off x="9657080" y="6191459"/>
            <a:ext cx="2611120" cy="5374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Validation : Certificat de réalisation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r-FR" sz="1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Tarif : à partir de 300€ HT / personne </a:t>
            </a:r>
            <a:endParaRPr lang="fr-F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51C9F0E7-ED66-5568-169A-E44EA51FD2AA}"/>
              </a:ext>
            </a:extLst>
          </p:cNvPr>
          <p:cNvCxnSpPr/>
          <p:nvPr/>
        </p:nvCxnSpPr>
        <p:spPr>
          <a:xfrm>
            <a:off x="1055861" y="4704067"/>
            <a:ext cx="4308619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590940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187</TotalTime>
  <Words>274</Words>
  <Application>Microsoft Office PowerPoint</Application>
  <PresentationFormat>Grand écran</PresentationFormat>
  <Paragraphs>38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Wingdings 3</vt:lpstr>
      <vt:lpstr>Facette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Sebastien GILLERON</dc:creator>
  <cp:lastModifiedBy>Sebastien GILLERON</cp:lastModifiedBy>
  <cp:revision>10</cp:revision>
  <dcterms:created xsi:type="dcterms:W3CDTF">2022-08-22T14:28:49Z</dcterms:created>
  <dcterms:modified xsi:type="dcterms:W3CDTF">2022-08-22T17:36:38Z</dcterms:modified>
</cp:coreProperties>
</file>